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5"/>
  </p:notesMasterIdLst>
  <p:handoutMasterIdLst>
    <p:handoutMasterId r:id="rId26"/>
  </p:handoutMasterIdLst>
  <p:sldIdLst>
    <p:sldId id="282" r:id="rId6"/>
    <p:sldId id="286" r:id="rId7"/>
    <p:sldId id="295" r:id="rId8"/>
    <p:sldId id="283" r:id="rId9"/>
    <p:sldId id="287" r:id="rId10"/>
    <p:sldId id="288" r:id="rId11"/>
    <p:sldId id="308" r:id="rId12"/>
    <p:sldId id="310" r:id="rId13"/>
    <p:sldId id="320" r:id="rId14"/>
    <p:sldId id="321" r:id="rId15"/>
    <p:sldId id="311" r:id="rId16"/>
    <p:sldId id="312" r:id="rId17"/>
    <p:sldId id="313" r:id="rId18"/>
    <p:sldId id="314" r:id="rId19"/>
    <p:sldId id="317" r:id="rId20"/>
    <p:sldId id="318" r:id="rId21"/>
    <p:sldId id="319" r:id="rId22"/>
    <p:sldId id="305" r:id="rId23"/>
    <p:sldId id="271" r:id="rId24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2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2452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E"/>
    <a:srgbClr val="F5A748"/>
    <a:srgbClr val="AAAAAA"/>
    <a:srgbClr val="C9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14"/>
      </p:cViewPr>
      <p:guideLst>
        <p:guide orient="horz" pos="3532"/>
        <p:guide orient="horz" pos="331"/>
        <p:guide orient="horz" pos="2452"/>
        <p:guide orient="horz" pos="896"/>
        <p:guide orient="horz" pos="560"/>
        <p:guide pos="7448"/>
        <p:guide pos="22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1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22.05.2018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22.05.2018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/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4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</p:spTree>
    <p:extLst>
      <p:ext uri="{BB962C8B-B14F-4D97-AF65-F5344CB8AC3E}">
        <p14:creationId xmlns:p14="http://schemas.microsoft.com/office/powerpoint/2010/main" val="3504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nhaltselemente mit überschriftsfe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8" name="Gerade Verbindung 36"/>
          <p:cNvCxnSpPr>
            <a:stCxn id="12" idx="2"/>
            <a:endCxn id="7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0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3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4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5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6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18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hteck 19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9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74270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Str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llipse 4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0" name="Gerader Verbinder 19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 userDrawn="1"/>
        </p:nvCxnSpPr>
        <p:spPr>
          <a:xfrm flipV="1">
            <a:off x="3347732" y="4799167"/>
            <a:ext cx="1583530" cy="111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 userDrawn="1"/>
        </p:nvCxnSpPr>
        <p:spPr>
          <a:xfrm flipV="1">
            <a:off x="5056448" y="5015066"/>
            <a:ext cx="316127" cy="108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Frage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4257014" y="1328189"/>
            <a:ext cx="3347342" cy="4320000"/>
            <a:chOff x="2647156" y="1538207"/>
            <a:chExt cx="2832852" cy="3656011"/>
          </a:xfrm>
        </p:grpSpPr>
        <p:sp>
          <p:nvSpPr>
            <p:cNvPr id="8" name="WordArt 2"/>
            <p:cNvSpPr>
              <a:spLocks noChangeArrowheads="1" noChangeShapeType="1" noTextEdit="1"/>
            </p:cNvSpPr>
            <p:nvPr/>
          </p:nvSpPr>
          <p:spPr bwMode="gray">
            <a:xfrm rot="432278">
              <a:off x="3513442" y="1538207"/>
              <a:ext cx="1322388" cy="2166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BED054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9" name="WordArt 5"/>
            <p:cNvSpPr>
              <a:spLocks noChangeArrowheads="1" noChangeShapeType="1" noTextEdit="1"/>
            </p:cNvSpPr>
            <p:nvPr/>
          </p:nvSpPr>
          <p:spPr bwMode="gray">
            <a:xfrm rot="21143795">
              <a:off x="2647156" y="2680912"/>
              <a:ext cx="1004887" cy="164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5A748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10" name="WordArt 6"/>
            <p:cNvSpPr>
              <a:spLocks noChangeArrowheads="1" noChangeShapeType="1" noTextEdit="1"/>
            </p:cNvSpPr>
            <p:nvPr/>
          </p:nvSpPr>
          <p:spPr bwMode="gray">
            <a:xfrm>
              <a:off x="3501983" y="2216068"/>
              <a:ext cx="1978025" cy="2978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4DCF1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8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5FBE-3FB3-8848-B50D-3C158A720CF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fld id="{02701303-9B4A-DD43-9D28-A35D6EAF86C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E850-098A-954E-AAAF-8F12161840B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8D3F001-1235-3E46-B6AC-155F8364F3A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</a:t>
            </a:r>
            <a:br>
              <a:rPr lang="de-DE" dirty="0"/>
            </a:br>
            <a:r>
              <a:rPr lang="de-DE" dirty="0"/>
              <a:t>durch Klicken auf Symbol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351C83F-1FF3-F445-921B-CA488E545EB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2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31698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9" r:id="rId3"/>
    <p:sldLayoutId id="2147483654" r:id="rId4"/>
    <p:sldLayoutId id="2147483692" r:id="rId5"/>
    <p:sldLayoutId id="2147483650" r:id="rId6"/>
    <p:sldLayoutId id="2147483690" r:id="rId7"/>
    <p:sldLayoutId id="2147483679" r:id="rId8"/>
    <p:sldLayoutId id="2147483696" r:id="rId9"/>
    <p:sldLayoutId id="2147483694" r:id="rId10"/>
    <p:sldLayoutId id="2147483695" r:id="rId11"/>
    <p:sldLayoutId id="2147483693" r:id="rId12"/>
    <p:sldLayoutId id="2147483697" r:id="rId13"/>
    <p:sldLayoutId id="214748369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chemeClr val="accent6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16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17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e-de/dynamics-nav/developer/devenv-page-object" TargetMode="External"/><Relationship Id="rId13" Type="http://schemas.openxmlformats.org/officeDocument/2006/relationships/hyperlink" Target="https://docs.microsoft.com/de-de/dynamics-nav/developer/devenv-control-addin-object" TargetMode="External"/><Relationship Id="rId3" Type="http://schemas.openxmlformats.org/officeDocument/2006/relationships/hyperlink" Target="https://docs.microsoft.com/de-de/dynamics-nav/developer/devenv-codeunit-object" TargetMode="External"/><Relationship Id="rId7" Type="http://schemas.openxmlformats.org/officeDocument/2006/relationships/hyperlink" Target="https://docs.microsoft.com/de-de/dynamics-nav/developer/devenv-page-customization-object" TargetMode="External"/><Relationship Id="rId12" Type="http://schemas.openxmlformats.org/officeDocument/2006/relationships/hyperlink" Target="https://docs.microsoft.com/de-de/dynamics-nav/developer/devenv-profile-object" TargetMode="External"/><Relationship Id="rId2" Type="http://schemas.openxmlformats.org/officeDocument/2006/relationships/hyperlink" Target="https://docs.microsoft.com/de-de/dynamics-nav/developer/devenv-dev-overview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de-de/dynamics-nav/developer/devenv-page-ext-object" TargetMode="External"/><Relationship Id="rId11" Type="http://schemas.openxmlformats.org/officeDocument/2006/relationships/hyperlink" Target="https://docs.microsoft.com/de-de/dynamics-nav/developer/devenv-report-object" TargetMode="External"/><Relationship Id="rId5" Type="http://schemas.openxmlformats.org/officeDocument/2006/relationships/hyperlink" Target="https://docs.microsoft.com/de-de/dynamics-nav/developer/devenv-table-object" TargetMode="External"/><Relationship Id="rId10" Type="http://schemas.openxmlformats.org/officeDocument/2006/relationships/hyperlink" Target="https://docs.microsoft.com/de-de/dynamics-nav/developer/devenv-query-object" TargetMode="External"/><Relationship Id="rId4" Type="http://schemas.openxmlformats.org/officeDocument/2006/relationships/hyperlink" Target="https://docs.microsoft.com/de-de/dynamics-nav/developer/devenv-table-ext-object" TargetMode="External"/><Relationship Id="rId9" Type="http://schemas.openxmlformats.org/officeDocument/2006/relationships/hyperlink" Target="https://docs.microsoft.com/de-de/dynamics-nav/developer/devenv-xmlport-objec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CCA26E7B-82DD-4155-9AF9-E41F40EB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FC625B-9774-4353-913D-3A6C88F0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FC3DAD-23DC-4432-ACE6-16C0199C3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E93537-D525-495B-92FE-3DCF501526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r>
              <a:rPr lang="en-US" b="1" dirty="0"/>
              <a:t>GUI &amp; In-Client Designer IV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766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20AF1-8298-4EA3-BDEE-529DC53CA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List &amp; Dictionary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A9B830-09B7-4DF4-ADD5-782F5B8835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C9D817-F33C-456F-A7ED-ABFA7A951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A20C9-B869-4075-A079-B88D7AB451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Datatype	</a:t>
            </a:r>
            <a:r>
              <a:rPr lang="en-US" b="1" dirty="0"/>
              <a:t>List</a:t>
            </a:r>
          </a:p>
          <a:p>
            <a:pPr lvl="1"/>
            <a:r>
              <a:rPr lang="en-US" dirty="0"/>
              <a:t>var &lt;Name&gt;:  List of [</a:t>
            </a:r>
            <a:r>
              <a:rPr lang="en-US" i="1" dirty="0"/>
              <a:t>&lt;Datatype&gt;</a:t>
            </a:r>
            <a:r>
              <a:rPr lang="en-US" dirty="0"/>
              <a:t>];</a:t>
            </a:r>
          </a:p>
          <a:p>
            <a:pPr lvl="1"/>
            <a:r>
              <a:rPr lang="de-DE" dirty="0"/>
              <a:t>.</a:t>
            </a:r>
            <a:r>
              <a:rPr lang="de-DE" dirty="0" err="1"/>
              <a:t>Contains</a:t>
            </a:r>
            <a:r>
              <a:rPr lang="de-DE" dirty="0"/>
              <a:t>( &lt;item&gt; )</a:t>
            </a:r>
          </a:p>
          <a:p>
            <a:pPr lvl="1"/>
            <a:r>
              <a:rPr lang="de-DE" dirty="0"/>
              <a:t>.Add( &lt;item&gt; )</a:t>
            </a:r>
          </a:p>
          <a:p>
            <a:pPr lvl="1"/>
            <a:r>
              <a:rPr lang="de-DE" dirty="0"/>
              <a:t>.Remove( &lt;item&gt; )</a:t>
            </a:r>
          </a:p>
          <a:p>
            <a:pPr lvl="1"/>
            <a:endParaRPr lang="en-US" dirty="0"/>
          </a:p>
          <a:p>
            <a:r>
              <a:rPr lang="en-US" dirty="0"/>
              <a:t>Datatype	</a:t>
            </a:r>
            <a:r>
              <a:rPr lang="en-US" b="1" dirty="0"/>
              <a:t>Dictionary</a:t>
            </a:r>
          </a:p>
          <a:p>
            <a:pPr lvl="1"/>
            <a:r>
              <a:rPr lang="en-US" dirty="0"/>
              <a:t>var &lt;Name&gt;:  Dictionary of [&lt;Key Datatype&gt;, &lt;Value Datatype&gt;]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ContainsKey</a:t>
            </a:r>
            <a:r>
              <a:rPr lang="en-US" dirty="0"/>
              <a:t>( &lt;key&gt; )</a:t>
            </a:r>
          </a:p>
          <a:p>
            <a:pPr lvl="1"/>
            <a:r>
              <a:rPr lang="en-US" dirty="0"/>
              <a:t>.Add( &lt;key&gt;, &lt;value&gt; )</a:t>
            </a:r>
          </a:p>
          <a:p>
            <a:pPr lvl="1"/>
            <a:r>
              <a:rPr lang="en-US" dirty="0"/>
              <a:t>.Remove( &lt;key&gt; 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2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AC709-5609-49B5-AF82-A78A90B3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Assisted Setup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D5DBB6-0FC3-4828-88CC-13385F53A5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476051-CF03-45F9-9D39-5FB315DE5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D0ABED9-B8A0-41F7-B194-F40976BA3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Assisted Setup</a:t>
            </a:r>
          </a:p>
          <a:p>
            <a:pPr lvl="1"/>
            <a:r>
              <a:rPr lang="en-US" dirty="0"/>
              <a:t>Registration of individual Setups</a:t>
            </a:r>
          </a:p>
          <a:p>
            <a:pPr lvl="1"/>
            <a:endParaRPr lang="en-US" dirty="0"/>
          </a:p>
          <a:p>
            <a:r>
              <a:rPr lang="en-US" dirty="0"/>
              <a:t>Register a Page / Wizard</a:t>
            </a:r>
          </a:p>
          <a:p>
            <a:pPr lvl="1"/>
            <a:r>
              <a:rPr lang="en-US" dirty="0"/>
              <a:t>Record	</a:t>
            </a:r>
            <a:r>
              <a:rPr lang="en-US" i="1" dirty="0"/>
              <a:t>“Aggregated Assisted Setup”</a:t>
            </a:r>
          </a:p>
          <a:p>
            <a:pPr lvl="1"/>
            <a:r>
              <a:rPr lang="en-US" dirty="0"/>
              <a:t>Event	</a:t>
            </a:r>
            <a:r>
              <a:rPr lang="en-US" i="1" dirty="0"/>
              <a:t>“</a:t>
            </a:r>
            <a:r>
              <a:rPr lang="en-US" i="1" dirty="0" err="1"/>
              <a:t>OnRegisterAssistedSetup</a:t>
            </a:r>
            <a:r>
              <a:rPr lang="en-US" i="1" dirty="0"/>
              <a:t>”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1F4E186-027A-40FC-8C7B-E72F8711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645766"/>
            <a:ext cx="7160998" cy="26902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EA8FD9E-7168-4545-85D4-0CBD4B1B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8" y="1440000"/>
            <a:ext cx="4839182" cy="34592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45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D7187719-C952-427A-9336-B20EF8856D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1221F0-CF52-483D-97C7-B024DE1E3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Hands On</a:t>
            </a:r>
          </a:p>
          <a:p>
            <a:r>
              <a:rPr lang="en-US" dirty="0"/>
              <a:t>Wizard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2D72-89E0-4BAA-A7DE-D6F5E33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2FFF3-7816-4966-9887-D1D249A3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B52301-EB69-4F27-9CD3-A0DC3C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Lab Time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BAC4A42-E956-4246-9F50-015E4E65D303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ED953-7D60-44F5-ADCF-6761EFD3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EFC0CD-546D-47ED-B808-342BE5BF7A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6B720-B98E-446C-8D9F-E77C84AA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07E241-5189-4FC4-ACF1-75C7DDED4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</a:t>
            </a:r>
            <a:r>
              <a:rPr lang="en-US" i="1" dirty="0"/>
              <a:t>„02-GUI-&amp;-In-Client-Designer\</a:t>
            </a:r>
            <a:r>
              <a:rPr lang="en-US" b="1" i="1" dirty="0"/>
              <a:t>Starter</a:t>
            </a:r>
            <a:r>
              <a:rPr lang="en-US" i="1" dirty="0"/>
              <a:t>\04 My Favorite Beer\”</a:t>
            </a:r>
          </a:p>
          <a:p>
            <a:pPr lvl="1"/>
            <a:r>
              <a:rPr lang="en-US" dirty="0"/>
              <a:t>Tables: 		</a:t>
            </a:r>
            <a:r>
              <a:rPr lang="en-US" i="1" dirty="0"/>
              <a:t>„Beer Category”</a:t>
            </a:r>
          </a:p>
          <a:p>
            <a:pPr lvl="1"/>
            <a:r>
              <a:rPr lang="en-US" dirty="0" err="1"/>
              <a:t>Tables.Extensions</a:t>
            </a:r>
            <a:r>
              <a:rPr lang="en-US" dirty="0"/>
              <a:t>:	</a:t>
            </a:r>
            <a:r>
              <a:rPr lang="en-US" i="1" dirty="0"/>
              <a:t>„Customer”, „Item”</a:t>
            </a:r>
          </a:p>
          <a:p>
            <a:pPr lvl="1"/>
            <a:r>
              <a:rPr lang="en-US" dirty="0"/>
              <a:t>Pages:		</a:t>
            </a:r>
            <a:r>
              <a:rPr lang="en-US" i="1" dirty="0"/>
              <a:t>„Beer Wizard [CC]”</a:t>
            </a:r>
          </a:p>
          <a:p>
            <a:pPr lvl="1"/>
            <a:endParaRPr lang="en-US" i="1" dirty="0"/>
          </a:p>
          <a:p>
            <a:r>
              <a:rPr lang="en-US" dirty="0"/>
              <a:t>Assets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BeerCategories.json</a:t>
            </a:r>
            <a:r>
              <a:rPr lang="en-US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/>
              <a:t>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Complete the </a:t>
            </a:r>
            <a:r>
              <a:rPr lang="en-US" b="1" dirty="0"/>
              <a:t>Setup Wizard </a:t>
            </a:r>
            <a:r>
              <a:rPr lang="en-US" dirty="0"/>
              <a:t>to initialize Beer Categories and use a </a:t>
            </a:r>
            <a:r>
              <a:rPr lang="en-US" b="1" dirty="0"/>
              <a:t>List Part</a:t>
            </a:r>
            <a:r>
              <a:rPr lang="en-US" dirty="0"/>
              <a:t> for Table 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/>
              <a:t>Register the </a:t>
            </a:r>
            <a:r>
              <a:rPr lang="en-US" b="1" dirty="0"/>
              <a:t>Wizard</a:t>
            </a:r>
            <a:r>
              <a:rPr lang="en-US" dirty="0"/>
              <a:t> as </a:t>
            </a:r>
            <a:r>
              <a:rPr lang="en-US" b="1" dirty="0"/>
              <a:t>Assisted Setup</a:t>
            </a:r>
          </a:p>
        </p:txBody>
      </p:sp>
    </p:spTree>
    <p:extLst>
      <p:ext uri="{BB962C8B-B14F-4D97-AF65-F5344CB8AC3E}">
        <p14:creationId xmlns:p14="http://schemas.microsoft.com/office/powerpoint/2010/main" val="778336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Call the Wizard by changing the “</a:t>
            </a:r>
            <a:r>
              <a:rPr lang="en-US" i="1" dirty="0" err="1"/>
              <a:t>launch.json</a:t>
            </a:r>
            <a:r>
              <a:rPr lang="en-US" i="1" dirty="0"/>
              <a:t>” </a:t>
            </a:r>
            <a:r>
              <a:rPr lang="en-US" dirty="0" err="1"/>
              <a:t>StartupObject</a:t>
            </a:r>
            <a:r>
              <a:rPr lang="en-US" dirty="0"/>
              <a:t> information</a:t>
            </a:r>
            <a:endParaRPr lang="en-US" b="1" i="1" dirty="0"/>
          </a:p>
          <a:p>
            <a:r>
              <a:rPr lang="en-US" dirty="0"/>
              <a:t>The Wizard skeleton looks like this: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32258B-27BB-4EFE-A05B-16C90A273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952" y="1440000"/>
            <a:ext cx="2219048" cy="4095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57CA649-5808-4451-84E6-D1069546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9" y="2394670"/>
            <a:ext cx="3698263" cy="3377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8887EBD-B274-49B6-B634-9A263B802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869" y="2394670"/>
            <a:ext cx="3698263" cy="33851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F7B90F-F922-4AD9-B646-8F65F6D94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739" y="2394670"/>
            <a:ext cx="3698264" cy="33851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0745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Page "Welcome“</a:t>
            </a:r>
          </a:p>
          <a:p>
            <a:pPr lvl="1"/>
            <a:r>
              <a:rPr lang="en-US" dirty="0"/>
              <a:t>Add and Initialize a Multiline </a:t>
            </a:r>
            <a:r>
              <a:rPr lang="en-US" dirty="0" err="1"/>
              <a:t>Textfield</a:t>
            </a:r>
            <a:r>
              <a:rPr lang="en-US" dirty="0"/>
              <a:t> with a </a:t>
            </a:r>
            <a:r>
              <a:rPr lang="en-US" dirty="0" err="1"/>
              <a:t>Json</a:t>
            </a:r>
            <a:r>
              <a:rPr lang="en-US" dirty="0"/>
              <a:t> content</a:t>
            </a:r>
          </a:p>
          <a:p>
            <a:pPr lvl="1"/>
            <a:r>
              <a:rPr lang="en-US" dirty="0"/>
              <a:t>Add an Assisted Edit trigger to the field, which </a:t>
            </a:r>
            <a:br>
              <a:rPr lang="en-US" dirty="0"/>
            </a:br>
            <a:r>
              <a:rPr lang="en-US" b="1" dirty="0"/>
              <a:t>import</a:t>
            </a:r>
            <a:r>
              <a:rPr lang="en-US" dirty="0"/>
              <a:t> (read) the </a:t>
            </a:r>
            <a:r>
              <a:rPr lang="en-US" b="1" dirty="0" err="1"/>
              <a:t>Json</a:t>
            </a:r>
            <a:r>
              <a:rPr lang="en-US" b="1" dirty="0"/>
              <a:t> content </a:t>
            </a:r>
            <a:r>
              <a:rPr lang="en-US" dirty="0"/>
              <a:t>from File into the variable</a:t>
            </a:r>
            <a:endParaRPr lang="en-US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4B7A37-6F3E-477D-9F33-8096AD2B4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873175"/>
            <a:ext cx="5271929" cy="3596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54A4BD2-27F2-401D-85AD-AB62D969C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91" y="1224000"/>
            <a:ext cx="4723809" cy="43238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502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Page “Beer Categories“</a:t>
            </a:r>
          </a:p>
          <a:p>
            <a:pPr lvl="1"/>
            <a:r>
              <a:rPr lang="en-US" dirty="0"/>
              <a:t>Add a </a:t>
            </a:r>
            <a:r>
              <a:rPr lang="en-US" b="1" dirty="0">
                <a:sym typeface="Wingdings" panose="05000000000000000000" pitchFamily="2" charset="2"/>
              </a:rPr>
              <a:t>List Part</a:t>
            </a:r>
            <a:r>
              <a:rPr lang="en-US" dirty="0"/>
              <a:t> </a:t>
            </a:r>
            <a:r>
              <a:rPr lang="en-US" b="1" i="1" dirty="0"/>
              <a:t>“Beer Category Sub [CC]” ID 50203 </a:t>
            </a:r>
            <a:r>
              <a:rPr lang="en-US" dirty="0"/>
              <a:t>which allow the selection of categories</a:t>
            </a:r>
          </a:p>
          <a:p>
            <a:pPr lvl="1"/>
            <a:r>
              <a:rPr lang="en-US" dirty="0"/>
              <a:t>Add a temp. Record </a:t>
            </a:r>
            <a:r>
              <a:rPr lang="en-US" b="1" dirty="0"/>
              <a:t>“Beer Category [CC]”</a:t>
            </a:r>
            <a:r>
              <a:rPr lang="en-US" dirty="0"/>
              <a:t> to the wizard</a:t>
            </a:r>
          </a:p>
          <a:p>
            <a:pPr lvl="1"/>
            <a:r>
              <a:rPr lang="en-US" dirty="0"/>
              <a:t>Read the </a:t>
            </a:r>
            <a:r>
              <a:rPr lang="en-US" dirty="0" err="1"/>
              <a:t>Json</a:t>
            </a:r>
            <a:r>
              <a:rPr lang="en-US" dirty="0"/>
              <a:t> Content into the record during page change </a:t>
            </a:r>
            <a:br>
              <a:rPr lang="en-US" dirty="0"/>
            </a:br>
            <a:r>
              <a:rPr lang="en-US" dirty="0"/>
              <a:t>“Welcome” </a:t>
            </a:r>
            <a:r>
              <a:rPr lang="en-US" dirty="0">
                <a:sym typeface="Wingdings" panose="05000000000000000000" pitchFamily="2" charset="2"/>
              </a:rPr>
              <a:t> “Beer Categories”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Assign the Record to the </a:t>
            </a:r>
            <a:r>
              <a:rPr lang="en-US" b="1" i="1" dirty="0">
                <a:sym typeface="Wingdings" panose="05000000000000000000" pitchFamily="2" charset="2"/>
              </a:rPr>
              <a:t>List Part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BF2102-D593-459A-AE01-9110B43E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262964"/>
            <a:ext cx="4362508" cy="3235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C92465-5A1B-4992-854F-6C5EDD09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485" y="678088"/>
            <a:ext cx="3259516" cy="29769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07F021-CFA5-47C7-9A9C-06F160232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59" y="3724978"/>
            <a:ext cx="7098942" cy="2776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27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Improve Page “Finish“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an Information Field </a:t>
            </a:r>
            <a:r>
              <a:rPr lang="en-US" b="1" i="1" dirty="0">
                <a:sym typeface="Wingdings" panose="05000000000000000000" pitchFamily="2" charset="2"/>
              </a:rPr>
              <a:t>“Count of Selected Records”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an </a:t>
            </a:r>
            <a:r>
              <a:rPr lang="en-US" b="1" i="1" dirty="0">
                <a:sym typeface="Wingdings" panose="05000000000000000000" pitchFamily="2" charset="2"/>
              </a:rPr>
              <a:t>Option </a:t>
            </a:r>
            <a:r>
              <a:rPr lang="en-US" dirty="0">
                <a:sym typeface="Wingdings" panose="05000000000000000000" pitchFamily="2" charset="2"/>
              </a:rPr>
              <a:t>Field with values </a:t>
            </a:r>
            <a:r>
              <a:rPr lang="en-US" b="1" i="1" dirty="0">
                <a:sym typeface="Wingdings" panose="05000000000000000000" pitchFamily="2" charset="2"/>
              </a:rPr>
              <a:t>“Replace All”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i="1" dirty="0">
                <a:sym typeface="Wingdings" panose="05000000000000000000" pitchFamily="2" charset="2"/>
              </a:rPr>
              <a:t>“Merge”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Update the value of the </a:t>
            </a:r>
            <a:r>
              <a:rPr lang="en-US" dirty="0">
                <a:sym typeface="Wingdings" panose="05000000000000000000" pitchFamily="2" charset="2"/>
              </a:rPr>
              <a:t>Information Field, when the page changes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“Beer Categories”  “Finish”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the Option Information, when the user press “Finish” and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apply the content of the temp. record “Beer Categories” to the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database and close the wizard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5E617A-03B0-4AF6-9368-FAB7DD57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5014996"/>
            <a:ext cx="6108177" cy="1193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7EC449-9B1C-4794-97A1-116163EC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512" y="1080000"/>
            <a:ext cx="3505488" cy="32086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B34823-3A74-4CA6-B490-012D59DAC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77" y="3505882"/>
            <a:ext cx="3205321" cy="27023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7217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F7CD3-3ADC-47F4-85A7-58290A29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Notification &amp; Assisted Setup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AE84DD-9AC9-43ED-8F18-5430A4505A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810602-656F-41F4-B12F-9A004FDF8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6682B6-ED7D-44CE-9857-55A1CF1A0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Code Unit </a:t>
            </a:r>
            <a:r>
              <a:rPr lang="en-US" b="1" i="1" dirty="0"/>
              <a:t>„Beer Mgt. [CC]“ 	ID: 50201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Register the Wizard as Assisted Setup</a:t>
            </a:r>
          </a:p>
          <a:p>
            <a:pPr lvl="1"/>
            <a:r>
              <a:rPr lang="en-US" dirty="0"/>
              <a:t>Use the Correct Event Subscriber</a:t>
            </a:r>
          </a:p>
          <a:p>
            <a:pPr lvl="1"/>
            <a:r>
              <a:rPr lang="en-US" dirty="0"/>
              <a:t>Add the temporary Record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CDF444C-4862-4A16-A48B-AC00D2F3C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253" y="1440000"/>
            <a:ext cx="6571429" cy="22666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7292C18-843D-4121-B49B-E4A69F975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180222"/>
            <a:ext cx="7967968" cy="32997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03773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274D88D9-9E8F-45D0-9387-AABA6882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0" y="180000"/>
            <a:ext cx="12193200" cy="667865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600" i="1" dirty="0">
                <a:sym typeface="Wingdings" panose="05000000000000000000" pitchFamily="2" charset="2"/>
              </a:rPr>
              <a:t>Channel</a:t>
            </a: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2F80ED-D23D-4E29-AC91-39C31BFF31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778516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841DE8-6388-437D-8A5D-0E5EF718A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379956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627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9148F25D-8E6C-4777-A69D-2221E0E3B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38ECA28-D119-4DBA-8270-BD54AD7E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C69359-EC39-480C-87E1-C4CFDD0D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8C7635-C7A2-42F2-8E13-63DF823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568C9F3-2A18-4209-B05C-F4327BE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838247-AC69-48F8-B2A8-C88FB76989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9A15C8-672E-46B0-90AB-BBEC0E24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797650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43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EB975-4913-403A-B7A7-4411AC71FC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F859C-B414-4B08-9F8B-3FF7FD5E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</a:t>
            </a:r>
            <a:r>
              <a:rPr lang="en-US"/>
              <a:t>md”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FCDBC-CD6B-4748-B4AD-5D2A4D47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COSMO CONSULT-Gruppe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398B75-24C2-4073-8FD5-87C7701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en-US" smtClean="0"/>
              <a:t>4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CBBE95-5F0B-4697-8F27-4E9FCE1E4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Language &amp; Types (Re-Cap)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77A6DC-0FD7-4907-A8FF-206C623AFE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6854C2C-8C17-4281-9C73-860281D7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&amp; In-Client Designer</a:t>
            </a:r>
            <a:br>
              <a:rPr lang="en-US"/>
            </a:br>
            <a:r>
              <a:rPr lang="en-US">
                <a:solidFill>
                  <a:srgbClr val="F5A748"/>
                </a:solidFill>
              </a:rPr>
              <a:t>Agenda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7F58A5-C1EE-4155-BD9D-CB04555C85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Wizard (Re-Cap)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0CD403-525F-4237-B938-F382D9DA54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72F7D75-6C99-4C1B-B17A-413CC036D2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Json, List, Dictionary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5021DE4-6F98-4523-B197-FE341CA2B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DD6DD4C-9B09-4E8F-911D-0D8F8156C2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Assisted Setup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39C8BB8-B5F8-4AA4-8B8D-FE5ED97B89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219DA60-5BA6-4BC0-85AC-C5C4BE1752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41DFDED-D4EB-4C85-8A66-9C0356581E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08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792DB421-72D8-421E-A481-BABC91627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" r="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Language &amp; Types</a:t>
            </a:r>
          </a:p>
          <a:p>
            <a:r>
              <a:rPr lang="en-US" dirty="0"/>
              <a:t>Re-Cap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3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24E81FC-BF5B-48C6-882E-F86DD26A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Language &amp; Types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DE37B-4410-4120-80E2-6914E429DE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A8C96D-1018-408D-A112-C9ABBA068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D636AAD-72BA-49C4-9E26-8AC7A908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Recommendation for VS Code</a:t>
            </a:r>
          </a:p>
          <a:p>
            <a:pPr lvl="1"/>
            <a:r>
              <a:rPr lang="en-US" dirty="0"/>
              <a:t>1 File per Object</a:t>
            </a:r>
          </a:p>
          <a:p>
            <a:pPr lvl="1"/>
            <a:r>
              <a:rPr lang="en-US" dirty="0"/>
              <a:t>Organize Object Files in Folders (Pages, </a:t>
            </a:r>
            <a:r>
              <a:rPr lang="en-US" dirty="0" err="1"/>
              <a:t>PageExtension</a:t>
            </a:r>
            <a:r>
              <a:rPr lang="en-US" dirty="0"/>
              <a:t>, …)</a:t>
            </a:r>
          </a:p>
          <a:p>
            <a:pPr lvl="1"/>
            <a:endParaRPr lang="en-US" dirty="0"/>
          </a:p>
          <a:p>
            <a:r>
              <a:rPr lang="en-US" dirty="0"/>
              <a:t>Use Snippets in AL</a:t>
            </a:r>
          </a:p>
          <a:p>
            <a:pPr lvl="1"/>
            <a:r>
              <a:rPr lang="en-US" dirty="0" err="1"/>
              <a:t>ttable</a:t>
            </a:r>
            <a:endParaRPr lang="en-US" dirty="0"/>
          </a:p>
          <a:p>
            <a:pPr lvl="1"/>
            <a:r>
              <a:rPr lang="en-US" dirty="0" err="1"/>
              <a:t>tpageext</a:t>
            </a:r>
            <a:endParaRPr lang="en-US" dirty="0"/>
          </a:p>
          <a:p>
            <a:pPr lvl="1"/>
            <a:r>
              <a:rPr lang="en-US" dirty="0" err="1"/>
              <a:t>tcodeunit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Documentation - Development in AL</a:t>
            </a:r>
          </a:p>
          <a:p>
            <a:pPr lvl="1"/>
            <a:r>
              <a:rPr lang="en-US" dirty="0">
                <a:hlinkClick r:id="rId2"/>
              </a:rPr>
              <a:t>https://docs.microsoft.com/.../developer/</a:t>
            </a:r>
            <a:r>
              <a:rPr lang="en-US" dirty="0" err="1">
                <a:hlinkClick r:id="rId2"/>
              </a:rPr>
              <a:t>devenv</a:t>
            </a:r>
            <a:r>
              <a:rPr lang="en-US" dirty="0">
                <a:hlinkClick r:id="rId2"/>
              </a:rPr>
              <a:t>-dev-overview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73D6D37-6ADC-4FED-8217-EE6E334D0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5738"/>
              </p:ext>
            </p:extLst>
          </p:nvPr>
        </p:nvGraphicFramePr>
        <p:xfrm>
          <a:off x="6792198" y="1440000"/>
          <a:ext cx="503380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22">
                  <a:extLst>
                    <a:ext uri="{9D8B030D-6E8A-4147-A177-3AD203B41FA5}">
                      <a16:colId xmlns:a16="http://schemas.microsoft.com/office/drawing/2014/main" val="1407675431"/>
                    </a:ext>
                  </a:extLst>
                </a:gridCol>
                <a:gridCol w="2181789">
                  <a:extLst>
                    <a:ext uri="{9D8B030D-6E8A-4147-A177-3AD203B41FA5}">
                      <a16:colId xmlns:a16="http://schemas.microsoft.com/office/drawing/2014/main" val="3378238239"/>
                    </a:ext>
                  </a:extLst>
                </a:gridCol>
                <a:gridCol w="1520791">
                  <a:extLst>
                    <a:ext uri="{9D8B030D-6E8A-4147-A177-3AD203B41FA5}">
                      <a16:colId xmlns:a16="http://schemas.microsoft.com/office/drawing/2014/main" val="2185568105"/>
                    </a:ext>
                  </a:extLst>
                </a:gridCol>
              </a:tblGrid>
              <a:tr h="299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C/Side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Microsoft 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9467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Extending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9491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Codeunit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3"/>
                        </a:rPr>
                        <a:t>codeunit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97767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4"/>
                        </a:rPr>
                        <a:t>tableextension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5"/>
                        </a:rPr>
                        <a:t>table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275134"/>
                  </a:ext>
                </a:extLst>
              </a:tr>
              <a:tr h="547045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6"/>
                        </a:rPr>
                        <a:t>pageextension</a:t>
                      </a:r>
                      <a:endParaRPr lang="en-US" noProof="0" dirty="0"/>
                    </a:p>
                    <a:p>
                      <a:pPr algn="ctr"/>
                      <a:r>
                        <a:rPr lang="en-US" noProof="0" dirty="0" err="1">
                          <a:hlinkClick r:id="rId7"/>
                        </a:rPr>
                        <a:t>pagecustomization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8"/>
                        </a:rPr>
                        <a:t>page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4681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XMLport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9"/>
                        </a:rPr>
                        <a:t>xmlport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3968110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0"/>
                        </a:rPr>
                        <a:t>query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081074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1"/>
                        </a:rPr>
                        <a:t>report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22880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Menu Suite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496273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2"/>
                        </a:rPr>
                        <a:t>profile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205222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13"/>
                        </a:rPr>
                        <a:t>controladdin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901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33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CFB9D59D-6C15-4303-8127-8F8CF3E654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Features</a:t>
            </a:r>
          </a:p>
          <a:p>
            <a:r>
              <a:rPr lang="en-US" dirty="0"/>
              <a:t>Wizard (Re-Cap)</a:t>
            </a:r>
          </a:p>
          <a:p>
            <a:r>
              <a:rPr lang="en-US" dirty="0"/>
              <a:t>New Datatypes</a:t>
            </a:r>
          </a:p>
          <a:p>
            <a:r>
              <a:rPr lang="en-US" dirty="0"/>
              <a:t>Assisted Setups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7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UX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49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Wizard (Re-Cap)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8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  <a:p>
            <a:pPr lvl="1"/>
            <a:r>
              <a:rPr lang="en-US" dirty="0"/>
              <a:t>Object Type 		</a:t>
            </a:r>
            <a:r>
              <a:rPr lang="en-US" i="1" dirty="0"/>
              <a:t>Page (Navigation)</a:t>
            </a:r>
          </a:p>
          <a:p>
            <a:pPr lvl="1"/>
            <a:r>
              <a:rPr lang="en-US" dirty="0"/>
              <a:t>Groups		</a:t>
            </a:r>
            <a:r>
              <a:rPr lang="en-US" i="1" dirty="0" err="1"/>
              <a:t>InstructionalText</a:t>
            </a:r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Actions		</a:t>
            </a:r>
            <a:endParaRPr lang="en-US" i="1" dirty="0"/>
          </a:p>
          <a:p>
            <a:pPr lvl="1"/>
            <a:r>
              <a:rPr lang="en-US" dirty="0"/>
              <a:t>Back, Next, Finish	</a:t>
            </a:r>
            <a:r>
              <a:rPr lang="en-US" i="1" dirty="0"/>
              <a:t>Visibility depends on Page</a:t>
            </a:r>
          </a:p>
          <a:p>
            <a:pPr lvl="1"/>
            <a:r>
              <a:rPr lang="en-US" dirty="0"/>
              <a:t>Properties		</a:t>
            </a:r>
            <a:r>
              <a:rPr lang="en-US" i="1" dirty="0" err="1"/>
              <a:t>InFooterBar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Groups = Wizard Pages	</a:t>
            </a:r>
            <a:r>
              <a:rPr lang="en-US" i="1" dirty="0"/>
              <a:t>Show / Hide for each Page</a:t>
            </a:r>
            <a:endParaRPr lang="en-US" dirty="0"/>
          </a:p>
          <a:p>
            <a:pPr lvl="1"/>
            <a:r>
              <a:rPr lang="de-DE" dirty="0"/>
              <a:t>Start Page / Welcome	</a:t>
            </a:r>
            <a:r>
              <a:rPr lang="de-DE" i="1" dirty="0"/>
              <a:t>Introduktion</a:t>
            </a:r>
          </a:p>
          <a:p>
            <a:pPr lvl="1"/>
            <a:r>
              <a:rPr lang="de-DE" dirty="0"/>
              <a:t>Page XYZ</a:t>
            </a:r>
          </a:p>
          <a:p>
            <a:pPr lvl="1"/>
            <a:r>
              <a:rPr lang="de-DE" dirty="0"/>
              <a:t>Finish Page		</a:t>
            </a:r>
            <a:r>
              <a:rPr lang="de-DE" i="1" dirty="0"/>
              <a:t>Summary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00ED5D-2534-438C-BB6B-A20AEFFA4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066" y="1440000"/>
            <a:ext cx="4789934" cy="43746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8954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Json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9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JsonObject</a:t>
            </a:r>
            <a:endParaRPr lang="en-US" dirty="0"/>
          </a:p>
          <a:p>
            <a:pPr lvl="1"/>
            <a:r>
              <a:rPr lang="en-US" dirty="0"/>
              <a:t>.Get( &lt;Name&gt;, </a:t>
            </a:r>
            <a:r>
              <a:rPr lang="en-US" dirty="0" err="1"/>
              <a:t>jToken</a:t>
            </a:r>
            <a:r>
              <a:rPr lang="en-US" dirty="0"/>
              <a:t>)</a:t>
            </a:r>
            <a:endParaRPr lang="en-US" i="1" dirty="0"/>
          </a:p>
          <a:p>
            <a:pPr lvl="1"/>
            <a:r>
              <a:rPr lang="en-US" dirty="0"/>
              <a:t>.</a:t>
            </a:r>
            <a:r>
              <a:rPr lang="en-US" dirty="0" err="1"/>
              <a:t>ReadText</a:t>
            </a:r>
            <a:r>
              <a:rPr lang="en-US" dirty="0"/>
              <a:t>(…)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WriteText</a:t>
            </a:r>
            <a:r>
              <a:rPr lang="en-US" dirty="0"/>
              <a:t>(…)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SelectToken</a:t>
            </a:r>
            <a:r>
              <a:rPr lang="en-US" dirty="0"/>
              <a:t>(…)</a:t>
            </a:r>
          </a:p>
          <a:p>
            <a:pPr lvl="1"/>
            <a:endParaRPr lang="en-US" i="1" dirty="0"/>
          </a:p>
          <a:p>
            <a:r>
              <a:rPr lang="en-US" dirty="0" err="1"/>
              <a:t>JsonArray</a:t>
            </a:r>
            <a:r>
              <a:rPr lang="en-US" dirty="0"/>
              <a:t>		</a:t>
            </a:r>
            <a:endParaRPr lang="en-US" i="1" dirty="0"/>
          </a:p>
          <a:p>
            <a:pPr lvl="1"/>
            <a:r>
              <a:rPr lang="en-US" i="1" dirty="0" err="1"/>
              <a:t>ForEach</a:t>
            </a:r>
            <a:r>
              <a:rPr lang="en-US" i="1" dirty="0"/>
              <a:t> </a:t>
            </a:r>
            <a:r>
              <a:rPr lang="en-US" dirty="0"/>
              <a:t>Item </a:t>
            </a:r>
            <a:r>
              <a:rPr lang="en-US" i="1" dirty="0"/>
              <a:t>in </a:t>
            </a:r>
            <a:r>
              <a:rPr lang="en-US" dirty="0"/>
              <a:t>Array </a:t>
            </a:r>
            <a:r>
              <a:rPr lang="en-US" i="1" dirty="0"/>
              <a:t>do begin  </a:t>
            </a:r>
            <a:r>
              <a:rPr lang="en-US" dirty="0"/>
              <a:t>/* Loop */ </a:t>
            </a:r>
            <a:r>
              <a:rPr lang="en-US" i="1" dirty="0"/>
              <a:t>end;</a:t>
            </a:r>
          </a:p>
          <a:p>
            <a:pPr lvl="1"/>
            <a:r>
              <a:rPr lang="en-US" dirty="0"/>
              <a:t>Item 	</a:t>
            </a:r>
            <a:r>
              <a:rPr lang="en-US" i="1" dirty="0" err="1"/>
              <a:t>JsonToken</a:t>
            </a:r>
            <a:endParaRPr lang="en-US" i="1" dirty="0"/>
          </a:p>
          <a:p>
            <a:pPr lvl="1"/>
            <a:endParaRPr lang="en-US" dirty="0"/>
          </a:p>
          <a:p>
            <a:r>
              <a:rPr lang="en-US" dirty="0" err="1"/>
              <a:t>JsonToken</a:t>
            </a:r>
            <a:endParaRPr lang="en-US" dirty="0"/>
          </a:p>
          <a:p>
            <a:pPr lvl="1"/>
            <a:r>
              <a:rPr lang="de-DE" dirty="0"/>
              <a:t>.</a:t>
            </a:r>
            <a:r>
              <a:rPr lang="de-DE" dirty="0" err="1"/>
              <a:t>IsObject</a:t>
            </a:r>
            <a:r>
              <a:rPr lang="de-DE" dirty="0"/>
              <a:t>()	.</a:t>
            </a:r>
            <a:r>
              <a:rPr lang="de-DE" dirty="0" err="1"/>
              <a:t>AsObject</a:t>
            </a:r>
            <a:r>
              <a:rPr lang="de-DE" dirty="0"/>
              <a:t>()</a:t>
            </a:r>
            <a:endParaRPr lang="de-DE" i="1" dirty="0"/>
          </a:p>
          <a:p>
            <a:pPr lvl="1"/>
            <a:r>
              <a:rPr lang="de-DE" dirty="0"/>
              <a:t>.</a:t>
            </a:r>
            <a:r>
              <a:rPr lang="de-DE" dirty="0" err="1"/>
              <a:t>IsArray</a:t>
            </a:r>
            <a:r>
              <a:rPr lang="de-DE" dirty="0"/>
              <a:t>()	.</a:t>
            </a:r>
            <a:r>
              <a:rPr lang="de-DE" dirty="0" err="1"/>
              <a:t>AsArray</a:t>
            </a:r>
            <a:r>
              <a:rPr lang="de-DE" dirty="0"/>
              <a:t>()</a:t>
            </a:r>
          </a:p>
          <a:p>
            <a:pPr lvl="1"/>
            <a:r>
              <a:rPr lang="de-DE" dirty="0"/>
              <a:t>.</a:t>
            </a:r>
            <a:r>
              <a:rPr lang="de-DE" dirty="0" err="1"/>
              <a:t>IsValue</a:t>
            </a:r>
            <a:r>
              <a:rPr lang="de-DE" dirty="0"/>
              <a:t>()	.</a:t>
            </a:r>
            <a:r>
              <a:rPr lang="de-DE" dirty="0" err="1"/>
              <a:t>AsValue</a:t>
            </a:r>
            <a:r>
              <a:rPr lang="de-DE" dirty="0"/>
              <a:t>().</a:t>
            </a:r>
            <a:r>
              <a:rPr lang="de-DE" dirty="0" err="1"/>
              <a:t>AsText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		.</a:t>
            </a:r>
            <a:r>
              <a:rPr lang="de-DE" dirty="0" err="1"/>
              <a:t>AsValue</a:t>
            </a:r>
            <a:r>
              <a:rPr lang="de-DE" dirty="0"/>
              <a:t>().</a:t>
            </a:r>
            <a:r>
              <a:rPr lang="de-DE" dirty="0" err="1"/>
              <a:t>AsData</a:t>
            </a:r>
            <a:r>
              <a:rPr lang="de-DE" dirty="0"/>
              <a:t>()</a:t>
            </a:r>
            <a:br>
              <a:rPr lang="de-DE" dirty="0"/>
            </a:br>
            <a:r>
              <a:rPr lang="de-DE" dirty="0"/>
              <a:t>		…</a:t>
            </a:r>
            <a:br>
              <a:rPr lang="de-DE" dirty="0"/>
            </a:br>
            <a:r>
              <a:rPr lang="de-DE" dirty="0"/>
              <a:t>		</a:t>
            </a:r>
            <a:endParaRPr lang="de-DE" i="1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C0D99D2-B189-40CF-ACD0-9E135D930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965" y="1439999"/>
            <a:ext cx="4512035" cy="25833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6EE46D-4E93-46D0-904B-D529E7A2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191" y="4125345"/>
            <a:ext cx="5323809" cy="23523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12595817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O_CONSULT_Master_ger" id="{9F2EBE57-7C07-47B7-987E-FAAE69D1AEDD}" vid="{22327220-AB57-4B43-8742-BEBA54EA1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 xsi:nil="true"/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Document</TermName>
          <TermId xmlns="http://schemas.microsoft.com/office/infopath/2007/PartnerControls">e7cd4e59-1784-4566-8522-cf2c48a83cdc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 (Produkt)</TermName>
          <TermId xmlns="http://schemas.microsoft.com/office/infopath/2007/PartnerControls">275c04db-5f99-4852-bf1f-d2d4c2ff0be3</TermId>
        </TermInfo>
      </Terms>
    </p5c2dc71588a484c9f8f7bb90b0d1957>
    <Solution_Release xmlns="05542a94-bbbb-426b-8ce8-25e698cde4d1" xsi:nil="true"/>
    <publish xmlns="05542a94-bbbb-426b-8ce8-25e698cde4d1">false</publish>
    <valid_from xmlns="05542a94-bbbb-426b-8ce8-25e698cde4d1">2017-03-28T11:56:27+00:00</valid_from>
    <Originated_x0020_from xmlns="05542a94-bbbb-426b-8ce8-25e698cde4d1">COSMO CONSULT</Originated_x0020_from>
    <TaxCatchAll xmlns="05542a94-bbbb-426b-8ce8-25e698cde4d1">
      <Value>275</Value>
      <Value>33</Value>
      <Value>11</Value>
      <Value>10</Value>
      <Value>75</Value>
    </TaxCatchAll>
    <_dlc_DocId xmlns="abfa8901-7984-434c-b8fc-f6aa73d9b37f">DMSCC00-1883559739-3563</_dlc_DocId>
    <_dlc_DocIdUrl xmlns="abfa8901-7984-434c-b8fc-f6aa73d9b37f">
      <Url>https://dms.cosmoconsult.com/_layouts/15/DocIdRedir.aspx?ID=DMSCC00-1883559739-3563</Url>
      <Description>DMSCC00-1883559739-3563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0" ma:contentTypeDescription="New Operations Document " ma:contentTypeScope="" ma:versionID="92abb31aa773dae2bbba22a17c9d6265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22c802f0c35adb27e208b77e88f3ad1b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 minOccurs="0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nillable="true" ma:displayName="Sprache" ma:default="German (Germany)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2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265CDB-1D76-4595-A44E-F1D914D02906}">
  <ds:schemaRefs>
    <ds:schemaRef ds:uri="http://schemas.microsoft.com/office/infopath/2007/PartnerControls"/>
    <ds:schemaRef ds:uri="05542a94-bbbb-426b-8ce8-25e698cde4d1"/>
    <ds:schemaRef ds:uri="abfa8901-7984-434c-b8fc-f6aa73d9b37f"/>
    <ds:schemaRef ds:uri="http://purl.org/dc/terms/"/>
    <ds:schemaRef ds:uri="http://schemas.microsoft.com/office/2006/metadata/properties"/>
    <ds:schemaRef ds:uri="http://purl.org/dc/dcmitype/"/>
    <ds:schemaRef ds:uri="http://schemas.microsoft.com/sharepoint/v3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4BCC4D-9434-4917-87B1-CA8FE25E1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DA1370-68F4-4745-805F-0C4C3E04532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8AFA90-FB33-4D4C-AE6E-75F6F2BBEE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COSMO_CONSULT_Master_ger</Template>
  <TotalTime>0</TotalTime>
  <Words>493</Words>
  <Application>Microsoft Office PowerPoint</Application>
  <PresentationFormat>Breitbild</PresentationFormat>
  <Paragraphs>220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Lucida Grande</vt:lpstr>
      <vt:lpstr>Wingdings</vt:lpstr>
      <vt:lpstr>CC Powerpoint_Master_de</vt:lpstr>
      <vt:lpstr>Microsoft AL</vt:lpstr>
      <vt:lpstr>Prerequisite</vt:lpstr>
      <vt:lpstr>VS Code Useful Extensions</vt:lpstr>
      <vt:lpstr>GUI &amp; In-Client Designer Agenda</vt:lpstr>
      <vt:lpstr>Microsoft AL</vt:lpstr>
      <vt:lpstr>Microsoft AL Language &amp; Types</vt:lpstr>
      <vt:lpstr>Improve the UX</vt:lpstr>
      <vt:lpstr>Pages in Microsoft AL Wizard (Re-Cap)</vt:lpstr>
      <vt:lpstr>Pages in Microsoft AL Json</vt:lpstr>
      <vt:lpstr>Pages in Microsoft AL List &amp; Dictionary</vt:lpstr>
      <vt:lpstr>Pages in Microsoft AL Assisted Setup</vt:lpstr>
      <vt:lpstr>It’s Lab Time</vt:lpstr>
      <vt:lpstr>Pages in Microsoft AL Hands On</vt:lpstr>
      <vt:lpstr>Pages in Microsoft AL Hands On – Wizard</vt:lpstr>
      <vt:lpstr>Pages in Microsoft AL Hands On – Wizard</vt:lpstr>
      <vt:lpstr>Pages in Microsoft AL Hands On – Wizard</vt:lpstr>
      <vt:lpstr>Pages in Microsoft AL Hands On – Wizard</vt:lpstr>
      <vt:lpstr>Pages in Microsoft AL Hands On – Notification &amp; Assisted Setup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 Kalina</dc:creator>
  <cp:lastModifiedBy>Michael Megel</cp:lastModifiedBy>
  <cp:revision>50</cp:revision>
  <cp:lastPrinted>2014-09-04T12:44:12Z</cp:lastPrinted>
  <dcterms:created xsi:type="dcterms:W3CDTF">2017-05-18T08:07:40Z</dcterms:created>
  <dcterms:modified xsi:type="dcterms:W3CDTF">2018-05-22T13:00:11Z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nbaf9c74a3c545d6a9383e4e2003a3e3">
    <vt:lpwstr>Präsentation (Vorlage)|d0d573b0-0449-4b01-8106-9851ad5cf732</vt:lpwstr>
  </property>
  <property fmtid="{D5CDD505-2E9C-101B-9397-08002B2CF9AE}" pid="4" name="_dlc_DocIdItemGuid">
    <vt:lpwstr>0f41c0da-1474-46c1-85ca-52c7c26d8003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Sales_Documenttype">
    <vt:lpwstr/>
  </property>
  <property fmtid="{D5CDD505-2E9C-101B-9397-08002B2CF9AE}" pid="8" name="j695ce0a7fd64c9389d4e9d7df820964">
    <vt:lpwstr/>
  </property>
  <property fmtid="{D5CDD505-2E9C-101B-9397-08002B2CF9AE}" pid="9" name="ed2d63125db242e7b4e3e6975163fe39">
    <vt:lpwstr/>
  </property>
  <property fmtid="{D5CDD505-2E9C-101B-9397-08002B2CF9AE}" pid="10" name="CC_Location">
    <vt:lpwstr/>
  </property>
  <property fmtid="{D5CDD505-2E9C-101B-9397-08002B2CF9AE}" pid="11" name="Sales_Tag">
    <vt:lpwstr/>
  </property>
  <property fmtid="{D5CDD505-2E9C-101B-9397-08002B2CF9AE}" pid="12" name="OPS_Documenttype">
    <vt:lpwstr>33;#Präsentation (Produkt)|275c04db-5f99-4852-bf1f-d2d4c2ff0be3</vt:lpwstr>
  </property>
  <property fmtid="{D5CDD505-2E9C-101B-9397-08002B2CF9AE}" pid="13" name="OPS Tag">
    <vt:lpwstr>75;#Marketing Document|e7cd4e59-1784-4566-8522-cf2c48a83cdc</vt:lpwstr>
  </property>
  <property fmtid="{D5CDD505-2E9C-101B-9397-08002B2CF9AE}" pid="14" name="e5ed383594754bfa8a0d2024692e3c1f">
    <vt:lpwstr/>
  </property>
  <property fmtid="{D5CDD505-2E9C-101B-9397-08002B2CF9AE}" pid="15" name="Template_Type">
    <vt:lpwstr>275;#Präsentation (Vorlage)|d0d573b0-0449-4b01-8106-9851ad5cf732</vt:lpwstr>
  </property>
</Properties>
</file>